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3" r:id="rId7"/>
    <p:sldId id="268" r:id="rId8"/>
    <p:sldId id="265" r:id="rId9"/>
    <p:sldId id="267" r:id="rId10"/>
    <p:sldId id="269" r:id="rId11"/>
    <p:sldId id="272" r:id="rId12"/>
    <p:sldId id="275" r:id="rId13"/>
    <p:sldId id="273" r:id="rId14"/>
    <p:sldId id="274" r:id="rId15"/>
    <p:sldId id="276" r:id="rId16"/>
    <p:sldId id="277" r:id="rId17"/>
  </p:sldIdLst>
  <p:sldSz cx="18288000" cy="10287000"/>
  <p:notesSz cx="6858000" cy="9144000"/>
  <p:embeddedFontLst>
    <p:embeddedFont>
      <p:font typeface="Arimo" panose="020B0604020202020204" charset="0"/>
      <p:bold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rial Black" panose="020B0A04020102020204" pitchFamily="34" charset="0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3076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2841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9406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6383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1371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5535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036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9785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157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875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08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270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1903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2649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261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B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Apresenta&#231;&#227;o%20RSC%20para%20o%20SINASEFE%20-%20NOVA%2011%20DE%20JULHO%20DE%202025.pptx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 rot="-5400000">
            <a:off x="3849424" y="-5572151"/>
            <a:ext cx="12055108" cy="21431303"/>
          </a:xfrm>
          <a:custGeom>
            <a:avLst/>
            <a:gdLst/>
            <a:ahLst/>
            <a:cxnLst/>
            <a:rect l="l" t="t" r="r" b="b"/>
            <a:pathLst>
              <a:path w="12055108" h="21431303" extrusionOk="0">
                <a:moveTo>
                  <a:pt x="0" y="0"/>
                </a:moveTo>
                <a:lnTo>
                  <a:pt x="12055108" y="0"/>
                </a:lnTo>
                <a:lnTo>
                  <a:pt x="12055108" y="21431302"/>
                </a:lnTo>
                <a:lnTo>
                  <a:pt x="0" y="214313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89" name="Google Shape;8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38675" y="-266700"/>
            <a:ext cx="20803075" cy="1168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5" b="-3888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066800" y="495300"/>
            <a:ext cx="16154400" cy="762000"/>
          </a:xfrm>
          <a:prstGeom prst="rect">
            <a:avLst/>
          </a:prstGeom>
          <a:solidFill>
            <a:srgbClr val="E5B8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rial Black"/>
              <a:buNone/>
            </a:pPr>
            <a:r>
              <a:rPr lang="pt-BR" sz="4000" b="1" i="1" u="none">
                <a:solidFill>
                  <a:srgbClr val="366092"/>
                </a:solidFill>
                <a:latin typeface="Arial Black"/>
                <a:ea typeface="Arial Black"/>
                <a:cs typeface="Arial Black"/>
                <a:sym typeface="Arial Black"/>
              </a:rPr>
              <a:t>Contexto histórico do RSC no SINASEFE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066800" y="1409700"/>
            <a:ext cx="16154400" cy="858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600"/>
              <a:buFont typeface="Noto Sans Symbols"/>
              <a:buChar char="❖"/>
            </a:pPr>
            <a:r>
              <a:rPr lang="pt-BR" sz="36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O RSC surge após a greve de 2012, a partir da continuidade daquelas negociações, sendo fechado o modelo pretendido no ano seguinte em 2013, com a sua implementação ocorrendo posteriormente.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600"/>
              <a:buFont typeface="Noto Sans Symbols"/>
              <a:buChar char="❖"/>
            </a:pPr>
            <a:r>
              <a:rPr lang="pt-BR" sz="36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A implantação do RSC é acompanhada de muita desconfiança por parte da categoria, mas acabou se convertendo num processo muito amplo, que atingiu um volume maior de docentes do que se previa.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600"/>
              <a:buFont typeface="Noto Sans Symbols"/>
              <a:buChar char="❖"/>
            </a:pPr>
            <a:r>
              <a:rPr lang="pt-BR" sz="36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A ideia inicial buscava democratizar e reconhecer os conhecimentos adquiridos e produzidos pelos antigos docentes da Rede Federal de Ensino Profissional, Científico e Tecnológico que não realizaram um desenvolvimento acadêmico ao longo da sua vida funcional.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600"/>
              <a:buFont typeface="Noto Sans Symbols"/>
              <a:buChar char="❖"/>
            </a:pPr>
            <a:r>
              <a:rPr lang="pt-BR" sz="36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A implantação ocorreu de maneira ampla e sofreu mais adiante questionamentos por parte dos governos fascistas após o golpe de 2016. Além da fiscalização da CGU que apontou falhas na implantação e desenvolvimento da aplicação daquele mecanismo.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738047" y="1584102"/>
            <a:ext cx="16254553" cy="7801318"/>
          </a:xfrm>
          <a:custGeom>
            <a:avLst/>
            <a:gdLst/>
            <a:ahLst/>
            <a:cxnLst/>
            <a:rect l="l" t="t" r="r" b="b"/>
            <a:pathLst>
              <a:path w="18288000" h="8564451" extrusionOk="0">
                <a:moveTo>
                  <a:pt x="0" y="0"/>
                </a:moveTo>
                <a:lnTo>
                  <a:pt x="18288000" y="0"/>
                </a:lnTo>
                <a:lnTo>
                  <a:pt x="18288000" y="8564451"/>
                </a:lnTo>
                <a:lnTo>
                  <a:pt x="0" y="85644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16" t="-9020" r="-2502" b="-146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790575" y="9105900"/>
            <a:ext cx="6372225" cy="82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314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366092"/>
                </a:solidFill>
                <a:latin typeface="Arimo"/>
                <a:ea typeface="Arimo"/>
                <a:cs typeface="Arimo"/>
                <a:sym typeface="Arimo"/>
              </a:rPr>
              <a:t>FONTE: Consulta FalaBr / MGI (2024)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814247" y="301179"/>
            <a:ext cx="16635553" cy="97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17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solidFill>
                  <a:srgbClr val="366092"/>
                </a:solidFill>
                <a:latin typeface="Arimo"/>
                <a:ea typeface="Arimo"/>
                <a:cs typeface="Arimo"/>
                <a:sym typeface="Arimo"/>
              </a:rPr>
              <a:t>Situação da Escolaridade das/dos integrantes do PCCTAE</a:t>
            </a:r>
            <a:endParaRPr sz="4400" b="1">
              <a:solidFill>
                <a:srgbClr val="366092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5" b="-38883"/>
            </a:stretch>
          </a:blipFill>
          <a:ln>
            <a:noFill/>
          </a:ln>
        </p:spPr>
      </p:sp>
      <p:pic>
        <p:nvPicPr>
          <p:cNvPr id="111" name="Google Shape;111;p16"/>
          <p:cNvPicPr preferRelativeResize="0"/>
          <p:nvPr/>
        </p:nvPicPr>
        <p:blipFill rotWithShape="1">
          <a:blip r:embed="rId4">
            <a:alphaModFix/>
          </a:blip>
          <a:srcRect l="196" t="584" r="5074" b="74032"/>
          <a:stretch/>
        </p:blipFill>
        <p:spPr>
          <a:xfrm>
            <a:off x="382647" y="1844304"/>
            <a:ext cx="16838553" cy="4594596"/>
          </a:xfrm>
          <a:prstGeom prst="rect">
            <a:avLst/>
          </a:prstGeom>
          <a:solidFill>
            <a:srgbClr val="FABF8E"/>
          </a:solidFill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2133600" y="927756"/>
            <a:ext cx="13182600" cy="862944"/>
          </a:xfrm>
          <a:prstGeom prst="rect">
            <a:avLst/>
          </a:prstGeom>
          <a:solidFill>
            <a:srgbClr val="E5B8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 Black"/>
              <a:buNone/>
            </a:pPr>
            <a:r>
              <a:rPr lang="pt-BR" sz="4000" b="1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Termo de Acordo da Greve 2024 – Sobre RSC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4572000" y="6645176"/>
            <a:ext cx="8534400" cy="2308324"/>
          </a:xfrm>
          <a:prstGeom prst="rect">
            <a:avLst/>
          </a:prstGeom>
          <a:solidFill>
            <a:srgbClr val="B7CCE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prazo para a regulamentação da RSC termina na primeira quinzena de janeiro de 2025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0" y="14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5" b="-3888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553792" y="5632833"/>
            <a:ext cx="7933387" cy="330087"/>
          </a:xfrm>
          <a:prstGeom prst="rect">
            <a:avLst/>
          </a:prstGeom>
          <a:solidFill>
            <a:srgbClr val="B7CCE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 Black"/>
              <a:buNone/>
            </a:pPr>
            <a:r>
              <a:rPr lang="pt-BR" sz="1600" b="1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Minuta do Projeto de </a:t>
            </a:r>
            <a:r>
              <a:rPr lang="pt-BR" sz="1600" b="1" dirty="0" smtClean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Lei elaborado pela CNS-MEC (</a:t>
            </a:r>
            <a:r>
              <a:rPr lang="pt-BR" sz="1600" b="1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artigos </a:t>
            </a:r>
            <a:r>
              <a:rPr lang="pt-BR" sz="1600" b="1" dirty="0" smtClean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RSC</a:t>
            </a:r>
            <a:r>
              <a:rPr lang="pt-BR" sz="1600" b="1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)</a:t>
            </a:r>
            <a:endParaRPr sz="1600" dirty="0"/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4">
            <a:alphaModFix/>
          </a:blip>
          <a:srcRect b="39318"/>
          <a:stretch/>
        </p:blipFill>
        <p:spPr>
          <a:xfrm>
            <a:off x="141669" y="5948114"/>
            <a:ext cx="8744755" cy="426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 rotWithShape="1">
          <a:blip r:embed="rId5">
            <a:alphaModFix/>
          </a:blip>
          <a:srcRect l="-1044" t="9290" r="1043" b="71461"/>
          <a:stretch/>
        </p:blipFill>
        <p:spPr>
          <a:xfrm>
            <a:off x="9221274" y="2794713"/>
            <a:ext cx="8744758" cy="167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7;p18"/>
          <p:cNvPicPr preferRelativeResize="0"/>
          <p:nvPr/>
        </p:nvPicPr>
        <p:blipFill rotWithShape="1">
          <a:blip r:embed="rId4">
            <a:alphaModFix/>
          </a:blip>
          <a:srcRect t="61299" b="2803"/>
          <a:stretch/>
        </p:blipFill>
        <p:spPr>
          <a:xfrm>
            <a:off x="9234152" y="128790"/>
            <a:ext cx="8744759" cy="2691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9;p17"/>
          <p:cNvPicPr preferRelativeResize="0"/>
          <p:nvPr/>
        </p:nvPicPr>
        <p:blipFill rotWithShape="1">
          <a:blip r:embed="rId6">
            <a:alphaModFix/>
          </a:blip>
          <a:srcRect t="8329"/>
          <a:stretch/>
        </p:blipFill>
        <p:spPr>
          <a:xfrm>
            <a:off x="566671" y="276914"/>
            <a:ext cx="7843233" cy="4964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</p:pic>
      <p:pic>
        <p:nvPicPr>
          <p:cNvPr id="8" name="Google Shape;128;p18"/>
          <p:cNvPicPr preferRelativeResize="0"/>
          <p:nvPr/>
        </p:nvPicPr>
        <p:blipFill rotWithShape="1">
          <a:blip r:embed="rId5">
            <a:alphaModFix/>
          </a:blip>
          <a:srcRect l="-1044" t="31648" r="1043" b="4680"/>
          <a:stretch/>
        </p:blipFill>
        <p:spPr>
          <a:xfrm>
            <a:off x="9221274" y="4559117"/>
            <a:ext cx="8744758" cy="5537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419100"/>
            <a:ext cx="16840200" cy="9345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3">
            <a:alphaModFix/>
          </a:blip>
          <a:srcRect r="713"/>
          <a:stretch/>
        </p:blipFill>
        <p:spPr>
          <a:xfrm>
            <a:off x="0" y="647700"/>
            <a:ext cx="1784944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5" b="-38883"/>
            </a:stretch>
          </a:blipFill>
          <a:ln>
            <a:noFill/>
          </a:ln>
        </p:spPr>
      </p:sp>
      <p:pic>
        <p:nvPicPr>
          <p:cNvPr id="150" name="Google Shape;150;p22"/>
          <p:cNvPicPr preferRelativeResize="0"/>
          <p:nvPr/>
        </p:nvPicPr>
        <p:blipFill rotWithShape="1">
          <a:blip r:embed="rId4">
            <a:alphaModFix/>
          </a:blip>
          <a:srcRect r="25000" b="80075"/>
          <a:stretch/>
        </p:blipFill>
        <p:spPr>
          <a:xfrm>
            <a:off x="228600" y="228600"/>
            <a:ext cx="13348854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 rotWithShape="1">
          <a:blip r:embed="rId4">
            <a:alphaModFix/>
          </a:blip>
          <a:srcRect l="10747" t="19321" r="65790" b="65775"/>
          <a:stretch/>
        </p:blipFill>
        <p:spPr>
          <a:xfrm>
            <a:off x="711230" y="2400300"/>
            <a:ext cx="3632170" cy="1194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4">
            <a:alphaModFix/>
          </a:blip>
          <a:srcRect l="10568" t="42640" r="13805" b="6642"/>
          <a:stretch/>
        </p:blipFill>
        <p:spPr>
          <a:xfrm>
            <a:off x="609600" y="3619500"/>
            <a:ext cx="16464643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pic>
        <p:nvPicPr>
          <p:cNvPr id="166" name="Google Shape;166;p24"/>
          <p:cNvPicPr preferRelativeResize="0"/>
          <p:nvPr/>
        </p:nvPicPr>
        <p:blipFill rotWithShape="1">
          <a:blip r:embed="rId3">
            <a:alphaModFix/>
          </a:blip>
          <a:srcRect l="3539" t="36705" r="23288"/>
          <a:stretch/>
        </p:blipFill>
        <p:spPr>
          <a:xfrm>
            <a:off x="747712" y="2095500"/>
            <a:ext cx="16706723" cy="739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 rotWithShape="1">
          <a:blip r:embed="rId3">
            <a:alphaModFix/>
          </a:blip>
          <a:srcRect l="3129" t="28621" r="74334" b="63195"/>
          <a:stretch/>
        </p:blipFill>
        <p:spPr>
          <a:xfrm>
            <a:off x="747712" y="723900"/>
            <a:ext cx="53340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/>
        </p:nvSpPr>
        <p:spPr>
          <a:xfrm>
            <a:off x="762000" y="1069850"/>
            <a:ext cx="16840200" cy="86177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pt-BR" sz="28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Inicialmente o governo queria definir que só ocorresse um máximo de 5 (cinco) pontos por item do rol de saberes e competências. Nós do SINASEFE batemos o pé e fizemos a reversão do processo dentro do GT;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pt-BR" sz="28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 Governo apresentou durante quase todas as reuniões a necessidade de seguir as orientações do TCU de somente utilizar os saberes e competências anteriores ao ingresso no Cargo em até cinco anos apenas. O SINASEFE defendeu e tem mantido a posição de seguir a mesma lógica inicial para os docentes, mesmo que hoje o relatório do TCU esteja sendo utilizado por várias </a:t>
            </a:r>
            <a:r>
              <a:rPr lang="pt-BR" sz="2800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IFEs</a:t>
            </a:r>
            <a:r>
              <a:rPr lang="pt-BR" sz="28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para ignorar o que apresentado com data anterior a estes 5 (cinco) anos;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pt-BR" sz="28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Parte do GT apresentou uma proposta de número mínimo de pontuação necessária para o atingimento de cada RSC e aí nós apresentamos uma contraproposta. No último período fizemos uma pesquisa que acabou apontando como possível o que estamos propondo.</a:t>
            </a:r>
            <a:endParaRPr dirty="0"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762000" y="495300"/>
            <a:ext cx="16840200" cy="685800"/>
          </a:xfrm>
          <a:prstGeom prst="rect">
            <a:avLst/>
          </a:prstGeom>
          <a:solidFill>
            <a:srgbClr val="E5B8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Font typeface="Calibri"/>
              <a:buNone/>
            </a:pPr>
            <a:endParaRPr sz="1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 Black"/>
              <a:buNone/>
            </a:pPr>
            <a:r>
              <a:rPr lang="pt-BR" sz="2800" b="1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POLÊMICAS RESOLVIDAS ANTES DA CONCLUSÃO DA PROPOSTA</a:t>
            </a:r>
            <a:endParaRPr sz="2800" b="1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5014" y="6628861"/>
            <a:ext cx="10614171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450" y="952500"/>
            <a:ext cx="17735550" cy="857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/>
          <p:nvPr/>
        </p:nvSpPr>
        <p:spPr>
          <a:xfrm>
            <a:off x="4876800" y="3210043"/>
            <a:ext cx="609600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9859" t="30172" r="30211" b="36651"/>
          <a:stretch/>
        </p:blipFill>
        <p:spPr>
          <a:xfrm>
            <a:off x="682579" y="1056066"/>
            <a:ext cx="16919341" cy="790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25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0"/>
          <p:cNvPicPr preferRelativeResize="0"/>
          <p:nvPr/>
        </p:nvPicPr>
        <p:blipFill rotWithShape="1">
          <a:blip r:embed="rId3">
            <a:alphaModFix/>
          </a:blip>
          <a:srcRect b="77036"/>
          <a:stretch/>
        </p:blipFill>
        <p:spPr>
          <a:xfrm>
            <a:off x="533400" y="1409701"/>
            <a:ext cx="17145000" cy="1629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1;p30"/>
          <p:cNvPicPr preferRelativeResize="0"/>
          <p:nvPr/>
        </p:nvPicPr>
        <p:blipFill rotWithShape="1">
          <a:blip r:embed="rId3">
            <a:alphaModFix/>
          </a:blip>
          <a:srcRect t="45187"/>
          <a:stretch/>
        </p:blipFill>
        <p:spPr>
          <a:xfrm>
            <a:off x="44000" y="3464421"/>
            <a:ext cx="17145000" cy="3890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27710"/>
            <a:ext cx="18330996" cy="103165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608041"/>
              </p:ext>
            </p:extLst>
          </p:nvPr>
        </p:nvGraphicFramePr>
        <p:xfrm>
          <a:off x="549275" y="8757010"/>
          <a:ext cx="3204204" cy="1190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Objeto de Shell de Gerenciador" showAsIcon="1" r:id="rId5" imgW="1383840" imgH="514800" progId="Package">
                  <p:embed/>
                </p:oleObj>
              </mc:Choice>
              <mc:Fallback>
                <p:oleObj name="Objeto de Shell de Gerenciador" showAsIcon="1" r:id="rId5" imgW="1383840" imgH="514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275" y="8757010"/>
                        <a:ext cx="3204204" cy="1190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36133" y="512618"/>
            <a:ext cx="12178148" cy="654339"/>
          </a:xfrm>
        </p:spPr>
        <p:txBody>
          <a:bodyPr>
            <a:normAutofit/>
          </a:bodyPr>
          <a:lstStyle/>
          <a:p>
            <a:r>
              <a:rPr lang="pt-BR" sz="2400" b="1" dirty="0" smtClean="0"/>
              <a:t>ANEXO I DO DECRETO QUE REGULAMENTA O RSC – ROL ÚNICO DE SABERES E COMPETÊNCIAS</a:t>
            </a:r>
            <a:endParaRPr lang="pt-BR" sz="24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2" y="1166957"/>
            <a:ext cx="18020550" cy="76029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tângulo 4"/>
          <p:cNvSpPr/>
          <p:nvPr/>
        </p:nvSpPr>
        <p:spPr>
          <a:xfrm>
            <a:off x="476519" y="9424263"/>
            <a:ext cx="10045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hlinkClick r:id="rId3" action="ppaction://hlinkpres?slideindex=1&amp;slidetitle="/>
              </a:rPr>
              <a:t>https://docs.google.com/spreadsheets/d/1SXoHAHiTKi3DLwX9MIZ7MmzW5f79F-HPMZT0bsvhg3c/edit?usp=sharing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778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3" y="303067"/>
            <a:ext cx="8082391" cy="9860763"/>
          </a:xfrm>
          <a:prstGeom prst="rect">
            <a:avLst/>
          </a:prstGeom>
        </p:spPr>
      </p:pic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09576"/>
              </p:ext>
            </p:extLst>
          </p:nvPr>
        </p:nvGraphicFramePr>
        <p:xfrm>
          <a:off x="8986692" y="1657639"/>
          <a:ext cx="8419947" cy="193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Objeto de Shell de Gerenciador" showAsIcon="1" r:id="rId4" imgW="2242800" imgH="514800" progId="Package">
                  <p:embed/>
                </p:oleObj>
              </mc:Choice>
              <mc:Fallback>
                <p:oleObj name="Objeto de Shell de Gerenciador" showAsIcon="1" r:id="rId4" imgW="2242800" imgH="514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86692" y="1657639"/>
                        <a:ext cx="8419947" cy="193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8882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394</Words>
  <Application>Microsoft Office PowerPoint</Application>
  <PresentationFormat>Personalizar</PresentationFormat>
  <Paragraphs>45</Paragraphs>
  <Slides>16</Slides>
  <Notes>14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Arimo</vt:lpstr>
      <vt:lpstr>Arial</vt:lpstr>
      <vt:lpstr>Noto Sans Symbols</vt:lpstr>
      <vt:lpstr>Calibri</vt:lpstr>
      <vt:lpstr>Arial Black</vt:lpstr>
      <vt:lpstr>Office Theme</vt:lpstr>
      <vt:lpstr>Pacote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ANEXO I DO DECRETO QUE REGULAMENTA O RSC – ROL ÚNICO DE SABERES E COMPETÊNCIAS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William do Nascimento Carvalho</dc:creator>
  <cp:lastModifiedBy>William do Nascimento Carvalho</cp:lastModifiedBy>
  <cp:revision>10</cp:revision>
  <dcterms:modified xsi:type="dcterms:W3CDTF">2025-07-18T14:20:24Z</dcterms:modified>
</cp:coreProperties>
</file>